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42193" autoAdjust="0"/>
  </p:normalViewPr>
  <p:slideViewPr>
    <p:cSldViewPr>
      <p:cViewPr varScale="1">
        <p:scale>
          <a:sx n="74" d="100"/>
          <a:sy n="74" d="100"/>
        </p:scale>
        <p:origin x="12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273E6B-6045-464F-B302-FB6312EC9BFA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7D0C943-633A-4A13-B83D-E4FD56A7A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61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88218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96882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6841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6678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55384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62574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218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83797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40047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41394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/>
          <p:nvPr/>
        </p:nvSpPr>
        <p:spPr>
          <a:xfrm>
            <a:off x="0" y="4743450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7243F-7037-4D2A-BF05-16DE88D26B1F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B10A1-D293-4BCF-865D-D26D48801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9F29D-D4B7-40E4-992F-D714B14C0236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0B962-B1D8-4DD5-8118-A090A0B1D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29C8F-89F7-4425-8020-67372D6C5184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46220-B768-46BB-8E94-156203D2C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4594-F66F-4F33-B36D-CF2A3C43F0A8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6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58C70-8F74-40B8-8D55-8517483BDB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7"/>
          <p:cNvCxnSpPr/>
          <p:nvPr/>
        </p:nvCxnSpPr>
        <p:spPr>
          <a:xfrm>
            <a:off x="-4763" y="1828800"/>
            <a:ext cx="9144001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/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C318A-05C9-4398-9442-101EF65003D7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8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F3A0-ACAC-4F67-84F1-3F1F0DC59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/>
          <a:lstStyle>
            <a:lvl1pPr>
              <a:defRPr sz="1600">
                <a:latin typeface="Gill Sans MT Ext Condensed Bold" pitchFamily="34" charset="0"/>
              </a:defRPr>
            </a:lvl1pPr>
            <a:lvl2pPr>
              <a:defRPr sz="1600">
                <a:latin typeface="Gill Sans MT Ext Condensed Bold" pitchFamily="34" charset="0"/>
              </a:defRPr>
            </a:lvl2pPr>
            <a:lvl3pPr>
              <a:defRPr sz="1600">
                <a:latin typeface="Gill Sans MT Ext Condensed Bold" pitchFamily="34" charset="0"/>
              </a:defRPr>
            </a:lvl3pPr>
            <a:lvl4pPr>
              <a:defRPr sz="1600">
                <a:latin typeface="Gill Sans MT Ext Condensed Bold" pitchFamily="34" charset="0"/>
              </a:defRPr>
            </a:lvl4pPr>
            <a:lvl5pPr>
              <a:defRPr sz="1600">
                <a:latin typeface="Gill Sans MT Ext Condensed Bold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/>
          <a:lstStyle>
            <a:lvl1pPr>
              <a:defRPr sz="1600">
                <a:latin typeface="Gill Sans MT Ext Condensed Bold" pitchFamily="34" charset="0"/>
              </a:defRPr>
            </a:lvl1pPr>
            <a:lvl2pPr>
              <a:defRPr sz="1600">
                <a:latin typeface="Gill Sans MT Ext Condensed Bold" pitchFamily="34" charset="0"/>
              </a:defRPr>
            </a:lvl2pPr>
            <a:lvl3pPr>
              <a:defRPr sz="1600">
                <a:latin typeface="Gill Sans MT Ext Condensed Bold" pitchFamily="34" charset="0"/>
              </a:defRPr>
            </a:lvl3pPr>
            <a:lvl4pPr>
              <a:defRPr sz="1600">
                <a:latin typeface="Gill Sans MT Ext Condensed Bold" pitchFamily="34" charset="0"/>
              </a:defRPr>
            </a:lvl4pPr>
            <a:lvl5pPr>
              <a:defRPr sz="1600">
                <a:latin typeface="Gill Sans MT Ext Condensed Bold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glow rad="152400">
                    <a:schemeClr val="accent5">
                      <a:alpha val="90000"/>
                    </a:schemeClr>
                  </a:glow>
                </a:effectLst>
                <a:latin typeface="Gill Sans MT Ext Condensed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F412F-8A0C-4CC0-BAD0-942E045571D0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7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111A-06D3-46DB-8EAD-F18E5D19C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/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84874-2309-4CAD-8FA5-1A1FAEC9598D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9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86FB7-FB6A-47FB-B1C6-12E49816D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64204-D0DD-42A7-93E8-01D05442E0C7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5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DB1A-4121-4BA5-841F-CE01A8335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6352-4C97-4B1A-B361-EB30A3F6F57E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946F-7FCB-4F2D-836F-AD5C92E4F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C3FF8-DC26-43A3-AEDD-C77D396741AD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8744-5CD8-42B7-A755-7BA55834D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981B-7B95-445F-8B0A-3550DA0A3862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9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470B2-AF95-4533-9A92-565CA4ED8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2425" y="228600"/>
            <a:ext cx="7680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5" y="1463675"/>
            <a:ext cx="768032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5" y="6543675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alpha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28FA9E-5400-45EE-8F4C-B7B3032A5C65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6543675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1" i="1">
                <a:solidFill>
                  <a:schemeClr val="tx1">
                    <a:alpha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5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smtClean="0">
                <a:solidFill>
                  <a:schemeClr val="tx1">
                    <a:alpha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ECF582-47B2-409E-AB80-346ADCB8B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fontAlgn="base">
        <a:spcBef>
          <a:spcPts val="400"/>
        </a:spcBef>
        <a:spcAft>
          <a:spcPct val="0"/>
        </a:spcAft>
        <a:defRPr sz="4000" kern="1200">
          <a:solidFill>
            <a:schemeClr val="tx1"/>
          </a:solidFill>
          <a:latin typeface="Gill Sans MT Ext Condensed Bold" pitchFamily="34" charset="0"/>
          <a:ea typeface="+mj-ea"/>
          <a:cs typeface="Tunga" pitchFamily="2"/>
        </a:defRPr>
      </a:lvl1pPr>
      <a:lvl2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2pPr>
      <a:lvl3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3pPr>
      <a:lvl4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4pPr>
      <a:lvl5pPr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5pPr>
      <a:lvl6pPr marL="4572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6pPr>
      <a:lvl7pPr marL="9144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7pPr>
      <a:lvl8pPr marL="13716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8pPr>
      <a:lvl9pPr marL="1828800" algn="l" rtl="0" fontAlgn="base">
        <a:spcBef>
          <a:spcPts val="400"/>
        </a:spcBef>
        <a:spcAft>
          <a:spcPct val="0"/>
        </a:spcAft>
        <a:defRPr sz="4000">
          <a:solidFill>
            <a:schemeClr val="tx1"/>
          </a:solidFill>
          <a:latin typeface="Gill Sans MT Ext Condensed Bold" pitchFamily="34" charset="0"/>
          <a:cs typeface="Tunga" pitchFamily="2" charset="0"/>
        </a:defRPr>
      </a:lvl9pPr>
    </p:titleStyle>
    <p:bodyStyle>
      <a:lvl1pPr algn="l" rtl="0" fontAlgn="base">
        <a:spcBef>
          <a:spcPts val="1200"/>
        </a:spcBef>
        <a:spcAft>
          <a:spcPct val="0"/>
        </a:spcAft>
        <a:buClr>
          <a:srgbClr val="838995"/>
        </a:buClr>
        <a:buFont typeface="Arial" charset="0"/>
        <a:defRPr kern="1200" spc="30">
          <a:solidFill>
            <a:schemeClr val="tx1"/>
          </a:solidFill>
          <a:latin typeface="Gill Sans MT Ext Condensed Bold" pitchFamily="34" charset="0"/>
          <a:ea typeface="+mn-ea"/>
          <a:cs typeface="Tahoma" pitchFamily="34" charset="0"/>
        </a:defRPr>
      </a:lvl1pPr>
      <a:lvl2pPr marL="171450" indent="-17145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Gill Sans MT Ext Condensed Bold" pitchFamily="34" charset="0"/>
          <a:ea typeface="+mn-ea"/>
          <a:cs typeface="Tahoma" pitchFamily="34" charset="0"/>
        </a:defRPr>
      </a:lvl2pPr>
      <a:lvl3pPr marL="344488" indent="-165100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Gill Sans MT Ext Condensed Bold" pitchFamily="34" charset="0"/>
          <a:ea typeface="+mn-ea"/>
          <a:cs typeface="Tahoma" pitchFamily="34" charset="0"/>
        </a:defRPr>
      </a:lvl3pPr>
      <a:lvl4pPr marL="517525" indent="-169863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Gill Sans MT Ext Condensed Bold" pitchFamily="34" charset="0"/>
          <a:ea typeface="+mn-ea"/>
          <a:cs typeface="Tahoma" pitchFamily="34" charset="0"/>
        </a:defRPr>
      </a:lvl4pPr>
      <a:lvl5pPr marL="688975" indent="-173038" algn="l" rtl="0" fontAlgn="base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Gill Sans MT Ext Condensed Bold" pitchFamily="34" charset="0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95263" y="-163513"/>
            <a:ext cx="9982201" cy="72390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004888" y="-163513"/>
            <a:ext cx="10787063" cy="74644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glow rad="152400">
                  <a:schemeClr val="accent1"/>
                </a:glow>
              </a:effectLst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 l="29764" t="2911" r="30598" b="2052"/>
          <a:stretch>
            <a:fillRect/>
          </a:stretch>
        </p:blipFill>
        <p:spPr bwMode="auto">
          <a:xfrm>
            <a:off x="4724400" y="-228600"/>
            <a:ext cx="4114800" cy="739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1600200"/>
            <a:ext cx="4419601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cap="small" dirty="0" smtClean="0">
                <a:effectLst>
                  <a:glow rad="152400">
                    <a:schemeClr val="accent5">
                      <a:satMod val="175000"/>
                      <a:alpha val="90000"/>
                    </a:schemeClr>
                  </a:glow>
                </a:effectLst>
                <a:latin typeface="Gill Sans MT Ext Condensed Bold" pitchFamily="34" charset="0"/>
                <a:ea typeface="PMingLiU-ExtB" pitchFamily="18" charset="-120"/>
                <a:cs typeface="+mn-cs"/>
              </a:rPr>
              <a:t>Why Are You Wearing That Stupid Man Suit?</a:t>
            </a:r>
            <a:endParaRPr lang="en-US" sz="5400" cap="small" dirty="0">
              <a:effectLst>
                <a:glow rad="152400">
                  <a:schemeClr val="accent5">
                    <a:satMod val="175000"/>
                    <a:alpha val="90000"/>
                  </a:schemeClr>
                </a:glow>
              </a:effectLst>
              <a:latin typeface="Gill Sans MT Ext Condensed Bold" pitchFamily="34" charset="0"/>
              <a:ea typeface="PMingLiU-ExtB" pitchFamily="18" charset="-12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8410575" cy="472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800" dirty="0" smtClean="0"/>
              <a:t>1. When you hear a prophecy like this, how does it make you feel?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800" dirty="0" smtClean="0"/>
              <a:t>2. From looking at these pre-watching notes, what style or genre of film do you think ‘Donnie </a:t>
            </a:r>
            <a:r>
              <a:rPr lang="en-US" sz="2800" dirty="0" err="1" smtClean="0"/>
              <a:t>Darko</a:t>
            </a:r>
            <a:r>
              <a:rPr lang="en-US" sz="2800" dirty="0" smtClean="0"/>
              <a:t>’ falls into?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sz="2800" dirty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800" dirty="0" smtClean="0"/>
              <a:t>3. What style or genre of films do you usually enjoy watching the most? Why?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glow rad="152400">
                    <a:srgbClr val="838995">
                      <a:alpha val="90000"/>
                    </a:srgbClr>
                  </a:glow>
                </a:effectLst>
              </a:rPr>
              <a:t>28 days, 6 hours, 42 minutes &amp; 12 seconds…the world will 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447800"/>
            <a:ext cx="7680325" cy="502920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3800" dirty="0" smtClean="0"/>
              <a:t>Written &amp; Directed by Richard Kelly, it is his first film</a:t>
            </a:r>
          </a:p>
          <a:p>
            <a:pPr marL="457200" indent="-457200">
              <a:buFont typeface="Arial"/>
              <a:buChar char="•"/>
            </a:pPr>
            <a:r>
              <a:rPr lang="en-US" sz="3800" dirty="0" smtClean="0"/>
              <a:t>The movie was shot in 28 days, mimicking the 28 days until the world ends</a:t>
            </a:r>
          </a:p>
          <a:p>
            <a:pPr marL="457200" indent="-457200">
              <a:buFont typeface="Arial"/>
              <a:buChar char="•"/>
            </a:pPr>
            <a:r>
              <a:rPr lang="en-US" sz="3800" dirty="0" smtClean="0"/>
              <a:t>It had a budget of about 4.5 million dollars</a:t>
            </a:r>
          </a:p>
          <a:p>
            <a:pPr marL="457200" indent="-457200">
              <a:buFont typeface="Arial"/>
              <a:buChar char="•"/>
            </a:pPr>
            <a:r>
              <a:rPr lang="en-US" sz="3800" dirty="0" smtClean="0"/>
              <a:t>It stars  Jake </a:t>
            </a:r>
            <a:r>
              <a:rPr lang="en-US" sz="3800" dirty="0" err="1" smtClean="0"/>
              <a:t>Gyllenhaal</a:t>
            </a:r>
            <a:r>
              <a:rPr lang="en-US" sz="3800" dirty="0" smtClean="0"/>
              <a:t> , Holmes Osborne, Maggie </a:t>
            </a:r>
            <a:r>
              <a:rPr lang="en-US" sz="3800" dirty="0" err="1" smtClean="0"/>
              <a:t>Gyllenhaal</a:t>
            </a:r>
            <a:r>
              <a:rPr lang="en-US" sz="3800" dirty="0" smtClean="0"/>
              <a:t>, Mary McDonnell, Patrick Swayze, Jena Malone, Noah Wyle, Drew Barrymore, and Katharine Ross  </a:t>
            </a:r>
          </a:p>
          <a:p>
            <a:pPr marL="457200" indent="-457200">
              <a:buFont typeface="Arial"/>
              <a:buChar char="•"/>
            </a:pPr>
            <a:r>
              <a:rPr lang="en-US" sz="3800" dirty="0" smtClean="0"/>
              <a:t>Released October 26, 2001 .  Because of the content of the film, and it’s proximity to September 11</a:t>
            </a:r>
            <a:r>
              <a:rPr lang="en-US" sz="3800" baseline="30000" dirty="0" smtClean="0"/>
              <a:t>th</a:t>
            </a:r>
            <a:r>
              <a:rPr lang="en-US" sz="3800" dirty="0" smtClean="0"/>
              <a:t> it did not stay in theaters long</a:t>
            </a:r>
          </a:p>
          <a:p>
            <a:pPr marL="457200" indent="-457200">
              <a:buFont typeface="Arial"/>
              <a:buChar char="•"/>
            </a:pPr>
            <a:r>
              <a:rPr lang="en-US" sz="3800" dirty="0" smtClean="0"/>
              <a:t>It received only limited cinema release in Australia at small independent or art-house theatres</a:t>
            </a:r>
          </a:p>
          <a:p>
            <a:r>
              <a:rPr lang="en-US" sz="2400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glow rad="152400">
                    <a:schemeClr val="accent5">
                      <a:alpha val="90000"/>
                    </a:schemeClr>
                  </a:glow>
                </a:effectLst>
              </a:rPr>
              <a:t>Details</a:t>
            </a:r>
            <a:endParaRPr lang="en-US" dirty="0">
              <a:effectLst>
                <a:glow rad="152400">
                  <a:schemeClr val="accent5">
                    <a:alpha val="9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285750" indent="-285750"/>
            <a:r>
              <a:rPr lang="en-US" sz="2800" dirty="0" smtClean="0"/>
              <a:t># 14 on Entertainment Weekly’s list of the “50 Best High School Movies”</a:t>
            </a:r>
          </a:p>
          <a:p>
            <a:pPr marL="285750" indent="-285750"/>
            <a:r>
              <a:rPr lang="en-US" sz="2800" dirty="0" smtClean="0"/>
              <a:t>#2 on Empire’s “50 Greatest Independent Films of All Time” </a:t>
            </a:r>
          </a:p>
          <a:p>
            <a:pPr marL="285750" indent="-285750"/>
            <a:r>
              <a:rPr lang="en-US" sz="2800" dirty="0" smtClean="0"/>
              <a:t># 53 on Empire’s “500 Greatest Movies of All Time”</a:t>
            </a:r>
          </a:p>
          <a:p>
            <a:pPr marL="285750" indent="-285750"/>
            <a:r>
              <a:rPr lang="en-US" sz="2800" dirty="0" smtClean="0"/>
              <a:t>A Directors Cut version of the film was released on DVD a number of years after the original</a:t>
            </a:r>
          </a:p>
          <a:p>
            <a:pPr marL="285750" indent="-285750"/>
            <a:r>
              <a:rPr lang="en-US" sz="2800" dirty="0" smtClean="0"/>
              <a:t>A sequel was released in 2009 called ‘</a:t>
            </a:r>
            <a:r>
              <a:rPr lang="en-US" sz="2800" dirty="0" err="1" smtClean="0"/>
              <a:t>S.Darko</a:t>
            </a:r>
            <a:r>
              <a:rPr lang="en-US" sz="2800" dirty="0" smtClean="0"/>
              <a:t>’</a:t>
            </a:r>
          </a:p>
          <a:p>
            <a:pPr marL="285750" indent="-285750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effectLst>
                  <a:glow rad="152400">
                    <a:srgbClr val="838995">
                      <a:alpha val="90000"/>
                    </a:srgbClr>
                  </a:glow>
                </a:effectLst>
              </a:rPr>
              <a:t>Awards and Lasting Influence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2425" y="1463674"/>
            <a:ext cx="4364718" cy="4784725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3400" dirty="0" smtClean="0"/>
              <a:t>Ask yourself the following questions while watching the film: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3400" dirty="0" smtClean="0"/>
              <a:t>Is Donnie crazy?  What suggests Donnie is crazy and what suggests that Donnie is part of a larger plan?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3400" dirty="0" smtClean="0"/>
              <a:t>What does Donnie conceal?  Where do these repressed desires come out? 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3400" dirty="0" smtClean="0"/>
              <a:t>How is Donnie separated from the people around him?  How does Donnie try to reconnect with these people?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endParaRPr lang="en-US" sz="2800" dirty="0" smtClean="0"/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endParaRPr lang="en-US" sz="2800" dirty="0" smtClean="0"/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Donnie </a:t>
            </a:r>
            <a:r>
              <a:rPr lang="en-US" dirty="0" err="1" smtClean="0"/>
              <a:t>Darko</a:t>
            </a:r>
            <a:endParaRPr lang="en-US" dirty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524000"/>
            <a:ext cx="3252788" cy="4924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4499429" y="1463675"/>
            <a:ext cx="4287384" cy="4287838"/>
          </a:xfrm>
        </p:spPr>
        <p:txBody>
          <a:bodyPr>
            <a:normAutofit fontScale="70000" lnSpcReduction="200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</a:rPr>
              <a:t>Ask yourself the following questions while watching the film: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How is Frank portrayed?  Where does he appear and when?  How do the angles, lighting, music etc. create your expectations for Frank?  Does he fit these expectations? 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Why does Donnie choose to follow Frank? 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Why does Frank choose to lead Donnie?  Does he have a choice? 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/>
              <a:t>Frank</a:t>
            </a:r>
            <a:endParaRPr lang="en-US" dirty="0"/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3276600" cy="4783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4292146" cy="4287838"/>
          </a:xfrm>
        </p:spPr>
        <p:txBody>
          <a:bodyPr>
            <a:normAutofit fontScale="77500" lnSpcReduction="200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</a:rPr>
              <a:t>Ask yourself the following questions while watching the film:</a:t>
            </a:r>
          </a:p>
          <a:p>
            <a:pPr marL="285750" indent="-28575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Why does Roberta Sparrow talk to Donnie? Why does she tell him “every living thing dies alone”</a:t>
            </a:r>
          </a:p>
          <a:p>
            <a:pPr marL="285750" indent="-28575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Is it significant that she used to be a nun?</a:t>
            </a:r>
          </a:p>
          <a:p>
            <a:pPr marL="285750" indent="-28575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How does Roberta Sparrow operate as a guide for Donnie’s actions?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Roberta Sparrow (Grandma Death)</a:t>
            </a:r>
            <a:endParaRPr lang="en-US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447800"/>
            <a:ext cx="3151840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495800" y="1463040"/>
            <a:ext cx="4291584" cy="4288536"/>
          </a:xfrm>
        </p:spPr>
        <p:txBody>
          <a:bodyPr>
            <a:normAutofit fontScale="70000" lnSpcReduction="20000"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FFFFFF"/>
                </a:solidFill>
              </a:rPr>
              <a:t>Ask yourself the following questions while watching the film: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Is Pomeroy always in control of her own actions?  Are their points that seem like a teacher would not do these things?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How does Pomeroy act as a guide for Donnie suggesting/foreshadowing what he will do later?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Does Pomeroy have power?  How does she respond to this power or this lack of power? </a:t>
            </a:r>
            <a:endParaRPr lang="en-US" sz="2800" dirty="0"/>
          </a:p>
        </p:txBody>
      </p:sp>
      <p:sp>
        <p:nvSpPr>
          <p:cNvPr id="50181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rgbClr val="FFFFFF"/>
                </a:solidFill>
                <a:effectLst>
                  <a:glow rad="152400">
                    <a:srgbClr val="838995">
                      <a:alpha val="90000"/>
                    </a:srgbClr>
                  </a:glow>
                </a:effectLst>
              </a:rPr>
              <a:t>Karen Pomeroy</a:t>
            </a:r>
            <a:endParaRPr lang="en-US" dirty="0" smtClean="0">
              <a:cs typeface="Tung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4"/>
          <a:stretch/>
        </p:blipFill>
        <p:spPr bwMode="auto">
          <a:xfrm>
            <a:off x="1143000" y="1371600"/>
            <a:ext cx="2743200" cy="4242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52425" y="1463675"/>
            <a:ext cx="7680325" cy="4724400"/>
          </a:xfrm>
        </p:spPr>
        <p:txBody>
          <a:bodyPr>
            <a:normAutofit fontScale="6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en-US" sz="2800" dirty="0"/>
              <a:t>Dream vs. </a:t>
            </a:r>
            <a:r>
              <a:rPr lang="en-US" sz="2800" dirty="0" smtClean="0"/>
              <a:t>Reality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What is real in the film?  Does the tangent universe exist and Donnie is closing it off? Or is this all a dream and Donnie is going back to sleep?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What do people choose to believe vs. what is real?</a:t>
            </a:r>
            <a:endParaRPr lang="en-US" sz="2800" dirty="0"/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800" dirty="0" smtClean="0"/>
              <a:t>Dual Identity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How are dual identities illustrated?  What is different between the public identity and concealed identity?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en-US" sz="2800" dirty="0" smtClean="0"/>
              <a:t>Fate vs. Free Will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Where does Donnie choose his actions and when/where is he controlled/manipulated?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en-US" sz="2800" dirty="0" smtClean="0"/>
              <a:t>Alienation 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en-US" sz="2800" dirty="0" smtClean="0"/>
              <a:t>Where does Donnie fit?  Where does he fail to fit, and why?  How do people take steps to repair relationships which have been strained?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sz="2800" dirty="0" smtClean="0"/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endParaRPr lang="en-US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glow rad="152400">
                    <a:srgbClr val="838995">
                      <a:alpha val="90000"/>
                    </a:srgbClr>
                  </a:glow>
                </a:effectLst>
              </a:rPr>
              <a:t>Themes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4648200" y="1463040"/>
            <a:ext cx="4139184" cy="5055326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/>
              <a:t>Mirrors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Who is seen with mirrors, or in mirrors?  What does it suggest about that character.  What happens with the character when they are near a mirror. </a:t>
            </a:r>
          </a:p>
          <a:p>
            <a:r>
              <a:rPr lang="en-US" sz="2400" dirty="0"/>
              <a:t>Birds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What are the roles of the people associated with birds? </a:t>
            </a:r>
          </a:p>
          <a:p>
            <a:r>
              <a:rPr lang="en-US" sz="2400" dirty="0"/>
              <a:t>Literature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How do the pieces of literature seen reflect the roles and conflicts in the film?  How do the pieces of literature foreshadow the events of the film? </a:t>
            </a:r>
            <a:endParaRPr lang="en-US" sz="2400" i="1" dirty="0"/>
          </a:p>
          <a:p>
            <a:r>
              <a:rPr lang="en-US" sz="2400" dirty="0"/>
              <a:t>Music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How does the music foreshadow the events to come ?   Or reflect the events that have happened?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86156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r>
              <a:rPr lang="en-US" sz="2600" dirty="0" smtClean="0"/>
              <a:t>Signs of Patriotism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Where and when do flags appear?  Is their placement significant?  Is their timing significant? </a:t>
            </a:r>
          </a:p>
          <a:p>
            <a:r>
              <a:rPr lang="en-US" sz="2600" dirty="0" smtClean="0"/>
              <a:t>Eyes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How are eyes used to express thought and feeling?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What do people see?  What do people fail to see because they choose not to see it?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Where do eyes suggest special abilities? the ability to see what others can not. </a:t>
            </a:r>
          </a:p>
          <a:p>
            <a:r>
              <a:rPr lang="en-US" sz="2400" dirty="0" smtClean="0"/>
              <a:t>Light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How is light used to reveal things that are otherwise hidden?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glow rad="152400">
                    <a:srgbClr val="838995">
                      <a:alpha val="90000"/>
                    </a:srgbClr>
                  </a:glow>
                </a:effectLst>
              </a:rPr>
              <a:t>Motifs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4556</TotalTime>
  <Words>813</Words>
  <Application>Microsoft Office PowerPoint</Application>
  <PresentationFormat>On-screen Show (4:3)</PresentationFormat>
  <Paragraphs>69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PMingLiU-ExtB</vt:lpstr>
      <vt:lpstr>Arial</vt:lpstr>
      <vt:lpstr>Calibri</vt:lpstr>
      <vt:lpstr>Corbel</vt:lpstr>
      <vt:lpstr>Gill Sans MT Ext Condensed Bold</vt:lpstr>
      <vt:lpstr>Tahoma</vt:lpstr>
      <vt:lpstr>Tunga</vt:lpstr>
      <vt:lpstr>Mylar</vt:lpstr>
      <vt:lpstr>PowerPoint Presentation</vt:lpstr>
      <vt:lpstr>Details</vt:lpstr>
      <vt:lpstr>Awards and Lasting Influence</vt:lpstr>
      <vt:lpstr>Donnie Darko</vt:lpstr>
      <vt:lpstr>Frank</vt:lpstr>
      <vt:lpstr>Roberta Sparrow (Grandma Death)</vt:lpstr>
      <vt:lpstr>Karen Pomeroy</vt:lpstr>
      <vt:lpstr>Themes</vt:lpstr>
      <vt:lpstr>Motifs</vt:lpstr>
      <vt:lpstr>28 days, 6 hours, 42 minutes &amp; 12 seconds…the world will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dc:description>Background effects, no animation.</dc:description>
  <cp:lastModifiedBy>WHITE, Alice(WHI)</cp:lastModifiedBy>
  <cp:revision>36</cp:revision>
  <dcterms:created xsi:type="dcterms:W3CDTF">2012-10-19T03:25:32Z</dcterms:created>
  <dcterms:modified xsi:type="dcterms:W3CDTF">2014-09-05T05:40:09Z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TC018814329991</vt:lpwstr>
  </property>
</Properties>
</file>